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0" r:id="rId47"/>
    <p:sldId id="303" r:id="rId48"/>
    <p:sldId id="305" r:id="rId49"/>
    <p:sldId id="306" r:id="rId50"/>
    <p:sldId id="304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8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10/27/2021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5308052" y="2985540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5200673" y="1800564"/>
            <a:ext cx="179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Misclassification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7328330" y="1782660"/>
            <a:ext cx="149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8075847" y="4380921"/>
            <a:ext cx="61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99242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27" t="-302500" r="-10076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299242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2500" r="-2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2500" r="-1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t="-50250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1000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100000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02500" r="-100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235660" y="2063497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606895" y="2059659"/>
            <a:ext cx="117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r="-148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100000" r="-202222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02500" r="-10073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502500" r="-202222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t="-502500" r="-148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100000" r="-993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100000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2500" r="-20067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302500" r="-99329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025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83333" r="-200676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83333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2030514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blipFill>
                <a:blip r:embed="rId8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407817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2030514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2030514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534079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534079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5193494" y="500264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7D5C9-9636-4FED-91CA-2A945DC07F03}"/>
              </a:ext>
            </a:extLst>
          </p:cNvPr>
          <p:cNvSpPr txBox="1"/>
          <p:nvPr/>
        </p:nvSpPr>
        <p:spPr>
          <a:xfrm>
            <a:off x="5734235" y="3284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FE913-E5D6-41D5-9181-94022D53581F}"/>
              </a:ext>
            </a:extLst>
          </p:cNvPr>
          <p:cNvSpPr txBox="1"/>
          <p:nvPr/>
        </p:nvSpPr>
        <p:spPr>
          <a:xfrm>
            <a:off x="4627063" y="4196255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258D-40B8-41B1-83F8-4099049C82D0}"/>
              </a:ext>
            </a:extLst>
          </p:cNvPr>
          <p:cNvSpPr txBox="1"/>
          <p:nvPr/>
        </p:nvSpPr>
        <p:spPr>
          <a:xfrm>
            <a:off x="4627063" y="5843587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FD9-A34A-45C2-A473-C12082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7619-6DFF-4678-88D1-35CC65B22BE2}"/>
              </a:ext>
            </a:extLst>
          </p:cNvPr>
          <p:cNvSpPr/>
          <p:nvPr/>
        </p:nvSpPr>
        <p:spPr>
          <a:xfrm>
            <a:off x="1008667" y="264468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(Support Vector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F2FC-37DB-41BA-95C4-1CFC1683A2E0}"/>
              </a:ext>
            </a:extLst>
          </p:cNvPr>
          <p:cNvSpPr/>
          <p:nvPr/>
        </p:nvSpPr>
        <p:spPr>
          <a:xfrm>
            <a:off x="1008667" y="264468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E5A58-762E-4F8C-BBCB-F7D2DA137BBB}"/>
              </a:ext>
            </a:extLst>
          </p:cNvPr>
          <p:cNvSpPr/>
          <p:nvPr/>
        </p:nvSpPr>
        <p:spPr>
          <a:xfrm>
            <a:off x="1008667" y="309481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B9CA4-90BA-4A7F-A8CB-9DC472F702F3}"/>
              </a:ext>
            </a:extLst>
          </p:cNvPr>
          <p:cNvSpPr/>
          <p:nvPr/>
        </p:nvSpPr>
        <p:spPr>
          <a:xfrm>
            <a:off x="2654587" y="309481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5314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4E6A-E74D-4097-B1F9-AFF677B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" descr="Figure A-1">
            <a:extLst>
              <a:ext uri="{FF2B5EF4-FFF2-40B4-BE49-F238E27FC236}">
                <a16:creationId xmlns:a16="http://schemas.microsoft.com/office/drawing/2014/main" id="{05FF7752-5401-4E42-BE49-9DD4F9619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9734" y="3429000"/>
            <a:ext cx="1331595" cy="115951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BFC32-ABE7-4FCB-9718-41BF9B6B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5" y="2179951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2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5307-299B-4BC4-82BE-85FA78A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3222F8-9375-4242-B4F0-73919025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5" y="2172490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646336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4CA-BA11-4F92-88BE-0FB5B21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47A993-ED18-4EB7-B90E-C6B72E88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496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27E16-6961-4CA7-98CE-78668C238620}"/>
              </a:ext>
            </a:extLst>
          </p:cNvPr>
          <p:cNvGrpSpPr/>
          <p:nvPr/>
        </p:nvGrpSpPr>
        <p:grpSpPr>
          <a:xfrm>
            <a:off x="838200" y="1860816"/>
            <a:ext cx="10645842" cy="4954578"/>
            <a:chOff x="838200" y="1860816"/>
            <a:chExt cx="10645842" cy="49545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8534D3-2B2A-468E-80DB-B6D0809C1995}"/>
                </a:ext>
              </a:extLst>
            </p:cNvPr>
            <p:cNvSpPr/>
            <p:nvPr/>
          </p:nvSpPr>
          <p:spPr>
            <a:xfrm>
              <a:off x="1189083" y="1860816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Pool</a:t>
              </a:r>
            </a:p>
            <a:p>
              <a:pPr algn="ctr"/>
              <a:r>
                <a:rPr lang="en-US" dirty="0"/>
                <a:t>(gene expression matrix + true label)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26BF7E-DBC6-46A6-9299-22F23B816E31}"/>
                </a:ext>
              </a:extLst>
            </p:cNvPr>
            <p:cNvCxnSpPr/>
            <p:nvPr/>
          </p:nvCxnSpPr>
          <p:spPr>
            <a:xfrm>
              <a:off x="2115888" y="2987699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/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Step1: Cells Selection(for each </a:t>
                  </a:r>
                  <a:r>
                    <a:rPr lang="en-US" b="0" dirty="0" err="1"/>
                    <a:t>condtion</a:t>
                  </a:r>
                  <a:r>
                    <a:rPr lang="en-US" b="0" dirty="0"/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89" t="-4717" r="-70111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31D6BD5-9DE2-4A59-9D10-30526A204DC2}"/>
                </a:ext>
              </a:extLst>
            </p:cNvPr>
            <p:cNvSpPr/>
            <p:nvPr/>
          </p:nvSpPr>
          <p:spPr>
            <a:xfrm>
              <a:off x="1189081" y="368534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Selected Cells</a:t>
              </a:r>
            </a:p>
            <a:p>
              <a:pPr algn="ctr"/>
              <a:r>
                <a:rPr lang="en-US" dirty="0"/>
                <a:t>(Simulated data)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99B692-E7C9-455A-B97A-0C9E0BCAD859}"/>
                </a:ext>
              </a:extLst>
            </p:cNvPr>
            <p:cNvCxnSpPr/>
            <p:nvPr/>
          </p:nvCxnSpPr>
          <p:spPr>
            <a:xfrm>
              <a:off x="2158419" y="4772103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9A9B8-B77D-4D7F-B89D-F71DF59E051B}"/>
                </a:ext>
              </a:extLst>
            </p:cNvPr>
            <p:cNvSpPr txBox="1"/>
            <p:nvPr/>
          </p:nvSpPr>
          <p:spPr>
            <a:xfrm>
              <a:off x="2307271" y="4666575"/>
              <a:ext cx="5486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Step2: Clustering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92BFE65-CC1F-48CE-ADB1-988CD031EA2F}"/>
                </a:ext>
              </a:extLst>
            </p:cNvPr>
            <p:cNvSpPr/>
            <p:nvPr/>
          </p:nvSpPr>
          <p:spPr>
            <a:xfrm>
              <a:off x="1189081" y="536747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matrix +</a:t>
              </a:r>
            </a:p>
            <a:p>
              <a:pPr algn="ctr"/>
              <a:r>
                <a:rPr lang="en-US" dirty="0"/>
                <a:t>design matrix +</a:t>
              </a:r>
            </a:p>
            <a:p>
              <a:pPr algn="ctr"/>
              <a:r>
                <a:rPr lang="en-US" dirty="0"/>
                <a:t>confusion matrix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710C08-8C69-4082-9D5A-FDEDC0ABE5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181" y="5844294"/>
              <a:ext cx="4642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C72F5F-81A1-48C5-BC59-1CC833961B5D}"/>
                </a:ext>
              </a:extLst>
            </p:cNvPr>
            <p:cNvSpPr txBox="1"/>
            <p:nvPr/>
          </p:nvSpPr>
          <p:spPr>
            <a:xfrm>
              <a:off x="5809804" y="5061068"/>
              <a:ext cx="5674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3: Differential Composition Analysis</a:t>
              </a:r>
            </a:p>
            <a:p>
              <a:pPr lvl="1"/>
              <a:r>
                <a:rPr lang="en-US" dirty="0"/>
                <a:t>DCATS  -&gt; p values</a:t>
              </a:r>
            </a:p>
            <a:p>
              <a:pPr lvl="1"/>
              <a:r>
                <a:rPr lang="en-US" dirty="0"/>
                <a:t>Fisher’s exact test -&gt; p values </a:t>
              </a:r>
            </a:p>
            <a:p>
              <a:pPr lvl="1"/>
              <a:r>
                <a:rPr lang="en-US" dirty="0"/>
                <a:t>speckle -&gt; p values </a:t>
              </a:r>
            </a:p>
            <a:p>
              <a:pPr lvl="1"/>
              <a:r>
                <a:rPr lang="en-US" dirty="0" err="1"/>
                <a:t>diffcyt</a:t>
              </a:r>
              <a:r>
                <a:rPr lang="en-US" dirty="0"/>
                <a:t> -&gt; p values </a:t>
              </a:r>
            </a:p>
            <a:p>
              <a:pPr lvl="1"/>
              <a:r>
                <a:rPr lang="en-US" dirty="0" err="1"/>
                <a:t>scDC</a:t>
              </a:r>
              <a:r>
                <a:rPr lang="en-US" dirty="0"/>
                <a:t> -&gt; p values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35695B4-7439-46BB-982E-868B3C82EC1A}"/>
                </a:ext>
              </a:extLst>
            </p:cNvPr>
            <p:cNvSpPr/>
            <p:nvPr/>
          </p:nvSpPr>
          <p:spPr>
            <a:xfrm>
              <a:off x="5597154" y="5524033"/>
              <a:ext cx="165472" cy="115299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A49900-06AD-4EA8-8D4E-842DFC619B46}"/>
                </a:ext>
              </a:extLst>
            </p:cNvPr>
            <p:cNvSpPr/>
            <p:nvPr/>
          </p:nvSpPr>
          <p:spPr>
            <a:xfrm>
              <a:off x="838200" y="5109029"/>
              <a:ext cx="9943208" cy="169208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E2E10EE-2133-40B2-B4F6-FDBA78AE6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3"/>
          <a:stretch/>
        </p:blipFill>
        <p:spPr>
          <a:xfrm>
            <a:off x="603873" y="228600"/>
            <a:ext cx="7315215" cy="313372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0C3CA9-4E30-4CA8-810C-504816CC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85259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E40C54-9A39-412A-8E3A-4555BA3E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4"/>
          <a:stretch/>
        </p:blipFill>
        <p:spPr>
          <a:xfrm>
            <a:off x="623300" y="4592631"/>
            <a:ext cx="7315215" cy="51593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246A3-E594-4BFC-B3F6-FC3B27C50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3571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561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A589EF-3E1F-49EA-B4E0-E00C12EB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3"/>
          <a:stretch/>
        </p:blipFill>
        <p:spPr>
          <a:xfrm>
            <a:off x="838200" y="404813"/>
            <a:ext cx="10515600" cy="3024187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4AD13-F4F8-4772-B2D6-66FFADA2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3"/>
          <a:stretch/>
        </p:blipFill>
        <p:spPr>
          <a:xfrm>
            <a:off x="742950" y="4602156"/>
            <a:ext cx="10515600" cy="4762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EC30FB-C8DA-4BC6-ABF2-D66BB3DB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90297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FB7027-566C-43F6-B5A4-81722E48B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02642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1EFD3A-AB6D-48AE-BC0F-8E2C18292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7507"/>
              </p:ext>
            </p:extLst>
          </p:nvPr>
        </p:nvGraphicFramePr>
        <p:xfrm>
          <a:off x="8208266" y="3444078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153239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1820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5193882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377604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705842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5939893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7302720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905696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9374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89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108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10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58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0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A63F-2C75-4352-AD8F-9E68CCA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E65B08-17DC-465E-98E4-BD46E9D1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29"/>
          <a:stretch/>
        </p:blipFill>
        <p:spPr>
          <a:xfrm>
            <a:off x="4400545" y="6099178"/>
            <a:ext cx="3657607" cy="41592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1DA0DF3-4E72-414D-B249-7785F0CC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4267196" y="1562097"/>
            <a:ext cx="3657607" cy="325755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CD261D-DDC6-480C-8C5C-A17EB34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59340"/>
              </p:ext>
            </p:extLst>
          </p:nvPr>
        </p:nvGraphicFramePr>
        <p:xfrm>
          <a:off x="4047747" y="4915693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11983006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117821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280911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0950405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7288371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564649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0200198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5679619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61827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834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2124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7627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540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24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21814</TotalTime>
  <Words>1179</Words>
  <Application>Microsoft Office PowerPoint</Application>
  <PresentationFormat>Widescreen</PresentationFormat>
  <Paragraphs>611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98</cp:revision>
  <dcterms:created xsi:type="dcterms:W3CDTF">2021-04-14T08:08:52Z</dcterms:created>
  <dcterms:modified xsi:type="dcterms:W3CDTF">2021-10-27T16:13:15Z</dcterms:modified>
</cp:coreProperties>
</file>